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7" r:id="rId11"/>
    <p:sldId id="266" r:id="rId12"/>
    <p:sldId id="267" r:id="rId13"/>
    <p:sldId id="25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00339A"/>
    <a:srgbClr val="0131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108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4CF94-6DA8-498E-89B8-731E4CCE9F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Уголок </a:t>
            </a:r>
            <a:br>
              <a:rPr lang="ru-RU" sz="4800" dirty="0" smtClean="0"/>
            </a:br>
            <a:r>
              <a:rPr lang="ru-RU" sz="4800" dirty="0" smtClean="0"/>
              <a:t>экспериментирования</a:t>
            </a:r>
            <a:endParaRPr lang="ru-R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71438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Старший воспитатель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Туманова Екатерина Леонидовна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71546"/>
            <a:ext cx="82868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+mj-lt"/>
              </a:rPr>
              <a:t>В процессе экспериментирования  ребенку необходимо ответить на следующие вопросы</a:t>
            </a:r>
            <a:endParaRPr lang="ru-RU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928934"/>
            <a:ext cx="61436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2800" b="1" dirty="0" smtClean="0">
                <a:solidFill>
                  <a:srgbClr val="C00000"/>
                </a:solidFill>
              </a:rPr>
              <a:t>Как я это делаю? 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3643314"/>
            <a:ext cx="9144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2800" b="1" dirty="0" smtClean="0">
                <a:solidFill>
                  <a:srgbClr val="C00000"/>
                </a:solidFill>
              </a:rPr>
              <a:t>Почему я это делаю именно так, а не иначе?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429132"/>
            <a:ext cx="85725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ru-RU" sz="2800" b="1" dirty="0" smtClean="0">
                <a:solidFill>
                  <a:srgbClr val="C00000"/>
                </a:solidFill>
              </a:rPr>
              <a:t>Зачем я это делаю, что хочу узнать, что получилось в результате?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Задачи уголка</a:t>
            </a:r>
            <a:br>
              <a:rPr lang="ru-RU" dirty="0" smtClean="0"/>
            </a:br>
            <a:r>
              <a:rPr lang="ru-RU" dirty="0" smtClean="0"/>
              <a:t>экспериментирования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j-lt"/>
              </a:rPr>
              <a:t>развитие первичных естественнонаучных представлений, наблюдательности, любознательности, активности, мыслительных  операций (анализ, сравнение, обобщение, классификация, наблюдение); </a:t>
            </a:r>
          </a:p>
          <a:p>
            <a:pPr algn="ctr"/>
            <a:r>
              <a:rPr lang="ru-RU" dirty="0" smtClean="0">
                <a:latin typeface="+mj-lt"/>
              </a:rPr>
              <a:t>формирование умений комплексно обследовать предмет.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1187796">
            <a:off x="138644" y="579907"/>
            <a:ext cx="4452697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 уголке</a:t>
            </a:r>
            <a:br>
              <a:rPr lang="ru-RU" sz="3200" dirty="0" smtClean="0"/>
            </a:br>
            <a:r>
              <a:rPr lang="ru-RU" sz="3200" dirty="0" smtClean="0"/>
              <a:t>экспериментирования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</a:rPr>
              <a:t>Место для постоянной выставки </a:t>
            </a:r>
            <a:r>
              <a:rPr lang="ru-RU" sz="2400" dirty="0" smtClean="0"/>
              <a:t>где размещают музей, различные коллекции. Экспонаты, редкие предметы (раковины, камни, кристаллы, перья и т.п.)</a:t>
            </a:r>
            <a:br>
              <a:rPr lang="ru-RU" sz="2400" dirty="0" smtClean="0"/>
            </a:b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</a:rPr>
              <a:t>Место для приборов </a:t>
            </a:r>
            <a:r>
              <a:rPr lang="ru-RU" sz="2400" dirty="0" smtClean="0"/>
              <a:t>Место для хранения материалов (природного, "бросового")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59054"/>
            <a:ext cx="39068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</a:rPr>
              <a:t>Место для проведения опытов</a:t>
            </a:r>
          </a:p>
          <a:p>
            <a:pPr>
              <a:buBlip>
                <a:blip r:embed="rId3"/>
              </a:buBlip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buBlip>
                <a:blip r:embed="rId3"/>
              </a:buBlip>
            </a:pPr>
            <a:r>
              <a:rPr lang="ru-RU" sz="2400" b="1" dirty="0" smtClean="0">
                <a:solidFill>
                  <a:srgbClr val="C00000"/>
                </a:solidFill>
              </a:rPr>
              <a:t>Место для неструктурированных материалов </a:t>
            </a:r>
            <a:r>
              <a:rPr lang="ru-RU" sz="2400" dirty="0" smtClean="0"/>
              <a:t>(песок, вода, опилки, стружка, пенопласт и др.)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1500166" y="1571612"/>
            <a:ext cx="6429420" cy="3085386"/>
          </a:xfrm>
          <a:prstGeom prst="snip2Diag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ru-RU" sz="5400" b="1" dirty="0" smtClean="0">
                <a:ln w="28575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Благодарю </a:t>
            </a:r>
          </a:p>
          <a:p>
            <a:pPr algn="ctr"/>
            <a:r>
              <a:rPr lang="ru-RU" sz="5400" b="1" dirty="0" smtClean="0">
                <a:ln w="28575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з</a:t>
            </a:r>
            <a:r>
              <a:rPr lang="ru-RU" sz="5400" b="1" cap="none" spc="0" dirty="0" smtClean="0">
                <a:ln w="28575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/>
              </a:rPr>
              <a:t>а </a:t>
            </a:r>
          </a:p>
          <a:p>
            <a:pPr algn="ctr"/>
            <a:r>
              <a:rPr lang="ru-RU" sz="5400" b="1" dirty="0" smtClean="0">
                <a:ln w="28575" cmpd="sng">
                  <a:solidFill>
                    <a:schemeClr val="tx2">
                      <a:lumMod val="90000"/>
                      <a:lumOff val="10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внимание!</a:t>
            </a:r>
            <a:endParaRPr lang="ru-RU" sz="5400" b="1" cap="none" spc="0" dirty="0">
              <a:ln w="28575" cmpd="sng">
                <a:solidFill>
                  <a:schemeClr val="tx2">
                    <a:lumMod val="90000"/>
                    <a:lumOff val="10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Цель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j-lt"/>
              </a:rPr>
              <a:t>расширение знаний педагогов о развитии познавательного интереса и познавательной активности детей дошкольного возраста средствами экспериментальной деятельности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Задачи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>
                <a:latin typeface="+mj-lt"/>
              </a:rPr>
              <a:t>Расширять знания педагогов о значении экспериментирования в развитии детей дошкольного возраста </a:t>
            </a:r>
          </a:p>
          <a:p>
            <a:pPr lvl="0"/>
            <a:r>
              <a:rPr lang="ru-RU" dirty="0" smtClean="0">
                <a:latin typeface="+mj-lt"/>
              </a:rPr>
              <a:t>Формировать представления о правильной организации экспериментирования с ребенком-дошкольником. </a:t>
            </a:r>
          </a:p>
          <a:p>
            <a:r>
              <a:rPr lang="ru-RU" dirty="0" smtClean="0">
                <a:latin typeface="+mj-lt"/>
              </a:rPr>
              <a:t>Уточнить знания педагогов о наполняемости уголков экспериментальной деятельности.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Результат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j-lt"/>
              </a:rPr>
              <a:t>Знание и применение педагогами на практике организации экспериментальной деятельности с детьми дошкольного возраста.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85728"/>
            <a:ext cx="5753100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Основная задача ДОУ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latin typeface="+mj-lt"/>
              </a:rPr>
              <a:t>поддержать и развить в ребенке 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  <a:latin typeface="+mj-lt"/>
              </a:rPr>
              <a:t>интерес</a:t>
            </a:r>
            <a:r>
              <a:rPr lang="ru-RU" sz="4000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к исследованиям, </a:t>
            </a:r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открытиям, </a:t>
            </a:r>
          </a:p>
          <a:p>
            <a:pPr algn="ctr">
              <a:buNone/>
            </a:pPr>
            <a:r>
              <a:rPr lang="ru-RU" sz="4000" dirty="0" smtClean="0">
                <a:latin typeface="+mj-lt"/>
              </a:rPr>
              <a:t>создать необходимые для этого условия</a:t>
            </a:r>
            <a:br>
              <a:rPr lang="ru-RU" sz="4000" dirty="0" smtClean="0">
                <a:latin typeface="+mj-lt"/>
              </a:rPr>
            </a:br>
            <a:endParaRPr lang="ru-RU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928802"/>
            <a:ext cx="48577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  <a:latin typeface="+mj-lt"/>
              </a:rPr>
              <a:t>Н.Н. </a:t>
            </a:r>
            <a:r>
              <a:rPr lang="ru-RU" sz="5400" dirty="0" err="1" smtClean="0">
                <a:solidFill>
                  <a:srgbClr val="C00000"/>
                </a:solidFill>
                <a:latin typeface="+mj-lt"/>
              </a:rPr>
              <a:t>Подъяков</a:t>
            </a:r>
            <a:endParaRPr lang="ru-RU" sz="5400" dirty="0" smtClean="0">
              <a:solidFill>
                <a:srgbClr val="C00000"/>
              </a:solidFill>
              <a:latin typeface="+mj-lt"/>
            </a:endParaRP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+mj-lt"/>
              </a:rPr>
              <a:t>Ф.А. Сохин </a:t>
            </a:r>
          </a:p>
          <a:p>
            <a:pPr algn="ctr"/>
            <a:r>
              <a:rPr lang="ru-RU" sz="5400" dirty="0" smtClean="0">
                <a:solidFill>
                  <a:srgbClr val="C00000"/>
                </a:solidFill>
                <a:latin typeface="+mj-lt"/>
              </a:rPr>
              <a:t>С.Н. Николаева</a:t>
            </a:r>
            <a:endParaRPr lang="ru-RU" sz="5400" dirty="0">
              <a:solidFill>
                <a:srgbClr val="C0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664373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для детей дошкольного возраста экспериментирование, </a:t>
            </a:r>
            <a:r>
              <a:rPr lang="ru-RU" sz="4000" b="1" dirty="0" smtClean="0">
                <a:solidFill>
                  <a:srgbClr val="C00000"/>
                </a:solidFill>
              </a:rPr>
              <a:t>наравне с игрой </a:t>
            </a:r>
            <a:r>
              <a:rPr lang="ru-RU" sz="4000" b="1" dirty="0" smtClean="0"/>
              <a:t>является 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ведущим видом деятельности.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21187796">
            <a:off x="0" y="596900"/>
            <a:ext cx="415925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Последовательность детского экспериментирования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492" y="2114532"/>
            <a:ext cx="390689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выдвижение гипотезы,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проверка предположения,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err="1" smtClean="0"/>
              <a:t>целеполагание</a:t>
            </a:r>
            <a:r>
              <a:rPr lang="ru-RU" sz="2800" i="1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проблемная ситуация,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формулировка вывода, </a:t>
            </a:r>
          </a:p>
          <a:p>
            <a:pPr>
              <a:buFont typeface="Arial" pitchFamily="34" charset="0"/>
              <a:buChar char="•"/>
            </a:pPr>
            <a:r>
              <a:rPr lang="ru-RU" sz="2800" i="1" dirty="0" smtClean="0"/>
              <a:t>новая гипотеза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642918"/>
            <a:ext cx="36433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проблемная ситуация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err="1" smtClean="0">
                <a:solidFill>
                  <a:srgbClr val="C00000"/>
                </a:solidFill>
              </a:rPr>
              <a:t>Целеполагание</a:t>
            </a:r>
            <a:endParaRPr lang="ru-RU" sz="2800" b="1" i="1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Выдвижение гипотезы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Проверка предположения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Формулирование выводов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i="1" dirty="0" smtClean="0">
                <a:solidFill>
                  <a:srgbClr val="C00000"/>
                </a:solidFill>
              </a:rPr>
              <a:t>Новая гипотеза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S010362645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102481-9430-4464-8195-A8DD2AD01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TS010362645</Template>
  <TotalTime>0</TotalTime>
  <Words>243</Words>
  <Application>Microsoft Office PowerPoint</Application>
  <PresentationFormat>Экран (4:3)</PresentationFormat>
  <Paragraphs>54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TS010362645</vt:lpstr>
      <vt:lpstr>Уголок  экспериментирования</vt:lpstr>
      <vt:lpstr>Цель </vt:lpstr>
      <vt:lpstr>Задачи</vt:lpstr>
      <vt:lpstr>Результат</vt:lpstr>
      <vt:lpstr>Слайд 5</vt:lpstr>
      <vt:lpstr>Основная задача ДОУ</vt:lpstr>
      <vt:lpstr>Слайд 7</vt:lpstr>
      <vt:lpstr>Слайд 8</vt:lpstr>
      <vt:lpstr>Последовательность детского экспериментирования</vt:lpstr>
      <vt:lpstr>Слайд 10</vt:lpstr>
      <vt:lpstr>Задачи уголка экспериментирования</vt:lpstr>
      <vt:lpstr>В уголке экспериментирования</vt:lpstr>
      <vt:lpstr>Слайд 13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2014-09-11T17:43:04Z</dcterms:created>
  <dcterms:modified xsi:type="dcterms:W3CDTF">2014-09-12T18:42:17Z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