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57" r:id="rId11"/>
    <p:sldId id="266" r:id="rId12"/>
    <p:sldId id="267" r:id="rId13"/>
    <p:sldId id="259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776"/>
    <a:srgbClr val="00339A"/>
    <a:srgbClr val="01316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416" y="-108"/>
      </p:cViewPr>
      <p:guideLst>
        <p:guide orient="horz" pos="431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2040" y="-11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520689-AF1D-4198-8D28-CFFEE347061D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D07109-1BBB-40FA-B69F-CA8FF5D6A88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2DB92F-C7B3-4480-B1D5-3DFE4738540A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84CF94-6DA8-498E-89B8-731E4CCE9FC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CF94-6DA8-498E-89B8-731E4CCE9FC3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CF94-6DA8-498E-89B8-731E4CCE9FC3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CF94-6DA8-498E-89B8-731E4CCE9FC3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142984"/>
            <a:ext cx="7858180" cy="1470025"/>
          </a:xfrm>
        </p:spPr>
        <p:txBody>
          <a:bodyPr/>
          <a:lstStyle>
            <a:lvl1pPr>
              <a:defRPr baseline="0">
                <a:ea typeface="+mj-ea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3071810"/>
            <a:ext cx="8001056" cy="642942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77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77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2060"/>
                </a:solidFill>
              </a:defRPr>
            </a:lvl1pPr>
          </a:lstStyle>
          <a:p>
            <a:fld id="{A8FE9762-B3C4-42C3-9B38-01484AED35B2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2060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2060"/>
                </a:solidFill>
              </a:defRPr>
            </a:lvl1pPr>
          </a:lstStyle>
          <a:p>
            <a:fld id="{05C112D9-C2EE-4C4E-89E1-85B21C1EB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 cap="none" spc="0" baseline="0">
          <a:ln w="1905">
            <a:solidFill>
              <a:schemeClr val="bg1">
                <a:lumMod val="95000"/>
              </a:schemeClr>
            </a:solidFill>
          </a:ln>
          <a:solidFill>
            <a:srgbClr val="00339A"/>
          </a:solidFill>
          <a:effectLst>
            <a:innerShdw blurRad="69850" dist="43180" dir="5400000">
              <a:srgbClr val="000000">
                <a:alpha val="65000"/>
              </a:srgbClr>
            </a:innerShdw>
          </a:effectLst>
          <a:latin typeface="+mj-lt"/>
          <a:ea typeface="+mj-ea"/>
          <a:cs typeface="Tahom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4"/>
        </a:buBlip>
        <a:defRPr sz="3200" kern="1200" baseline="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5"/>
        </a:buBlip>
        <a:defRPr sz="2800" kern="1200" baseline="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2400" kern="1200" baseline="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2000" kern="1200" baseline="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2000" kern="1200" baseline="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8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18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6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14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800" dirty="0" smtClean="0"/>
              <a:t>Уголок </a:t>
            </a:r>
            <a:br>
              <a:rPr lang="ru-RU" sz="4800" dirty="0" smtClean="0"/>
            </a:br>
            <a:r>
              <a:rPr lang="ru-RU" sz="4800" dirty="0" smtClean="0"/>
              <a:t>экспериментирования</a:t>
            </a:r>
            <a:endParaRPr lang="ru-RU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3071810"/>
            <a:ext cx="8001056" cy="71438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Старший воспитатель</a:t>
            </a:r>
            <a:r>
              <a:rPr lang="ru-RU" b="1" dirty="0"/>
              <a:t> </a:t>
            </a:r>
            <a:endParaRPr lang="ru-RU" b="1" dirty="0" smtClean="0"/>
          </a:p>
          <a:p>
            <a:r>
              <a:rPr lang="ru-RU" b="1" dirty="0" smtClean="0"/>
              <a:t>Туманова Екатерина Леонидовна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1071546"/>
            <a:ext cx="82868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latin typeface="+mj-lt"/>
              </a:rPr>
              <a:t>В процессе экспериментирования  ребенку необходимо ответить на следующие вопросы</a:t>
            </a:r>
            <a:endParaRPr lang="ru-RU" sz="32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85852" y="2928934"/>
            <a:ext cx="614366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ru-RU" sz="2800" b="1" dirty="0" smtClean="0">
                <a:solidFill>
                  <a:srgbClr val="C00000"/>
                </a:solidFill>
              </a:rPr>
              <a:t>Как я это делаю? </a:t>
            </a:r>
          </a:p>
          <a:p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5720" y="3643314"/>
            <a:ext cx="9144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ru-RU" sz="2800" b="1" dirty="0" smtClean="0">
                <a:solidFill>
                  <a:srgbClr val="C00000"/>
                </a:solidFill>
              </a:rPr>
              <a:t>Почему я это делаю именно так, а не иначе? 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1472" y="4429132"/>
            <a:ext cx="857252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ru-RU" sz="2800" b="1" dirty="0" smtClean="0">
                <a:solidFill>
                  <a:srgbClr val="C00000"/>
                </a:solidFill>
              </a:rPr>
              <a:t>Зачем я это делаю, что хочу узнать, что получилось в результате?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Задачи уголка</a:t>
            </a:r>
            <a:br>
              <a:rPr lang="ru-RU" dirty="0" smtClean="0"/>
            </a:br>
            <a:r>
              <a:rPr lang="ru-RU" dirty="0" smtClean="0"/>
              <a:t>экспериментирования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+mj-lt"/>
              </a:rPr>
              <a:t>развитие первичных естественнонаучных представлений, наблюдательности, любознательности, активности, мыслительных  операций (анализ, сравнение, обобщение, классификация, наблюдение); </a:t>
            </a:r>
          </a:p>
          <a:p>
            <a:pPr algn="ctr"/>
            <a:r>
              <a:rPr lang="ru-RU" dirty="0" smtClean="0">
                <a:latin typeface="+mj-lt"/>
              </a:rPr>
              <a:t>формирование умений комплексно обследовать предмет.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187796">
            <a:off x="138644" y="579907"/>
            <a:ext cx="4452697" cy="1143000"/>
          </a:xfrm>
        </p:spPr>
        <p:txBody>
          <a:bodyPr>
            <a:noAutofit/>
          </a:bodyPr>
          <a:lstStyle/>
          <a:p>
            <a:r>
              <a:rPr lang="ru-RU" sz="3200" dirty="0" smtClean="0"/>
              <a:t>В уголке</a:t>
            </a:r>
            <a:br>
              <a:rPr lang="ru-RU" sz="3200" dirty="0" smtClean="0"/>
            </a:br>
            <a:r>
              <a:rPr lang="ru-RU" sz="3200" dirty="0" smtClean="0"/>
              <a:t>экспериментирования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336492" y="2114532"/>
            <a:ext cx="39068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ru-RU" sz="2400" b="1" dirty="0" smtClean="0">
                <a:solidFill>
                  <a:srgbClr val="C00000"/>
                </a:solidFill>
              </a:rPr>
              <a:t>Место для постоянной выставки </a:t>
            </a:r>
            <a:r>
              <a:rPr lang="ru-RU" sz="2400" dirty="0" smtClean="0"/>
              <a:t>где размещают музей, различные коллекции. Экспонаты, редкие предметы (раковины, камни, кристаллы, перья и т.п.)</a:t>
            </a:r>
            <a:br>
              <a:rPr lang="ru-RU" sz="2400" dirty="0" smtClean="0"/>
            </a:br>
            <a:endParaRPr lang="ru-RU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Blip>
                <a:blip r:embed="rId3"/>
              </a:buBlip>
            </a:pPr>
            <a:r>
              <a:rPr lang="ru-RU" sz="2400" b="1" dirty="0" smtClean="0">
                <a:solidFill>
                  <a:srgbClr val="C00000"/>
                </a:solidFill>
              </a:rPr>
              <a:t>Место для приборов </a:t>
            </a:r>
            <a:r>
              <a:rPr lang="ru-RU" sz="2400" dirty="0" smtClean="0"/>
              <a:t>Место для хранения материалов (природного, "бросового")</a:t>
            </a:r>
            <a:endParaRPr lang="ru-RU" sz="24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29190" y="559054"/>
            <a:ext cx="390689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ru-RU" sz="2400" b="1" dirty="0" smtClean="0">
                <a:solidFill>
                  <a:srgbClr val="C00000"/>
                </a:solidFill>
              </a:rPr>
              <a:t>Место для проведения опытов</a:t>
            </a:r>
          </a:p>
          <a:p>
            <a:pPr>
              <a:buBlip>
                <a:blip r:embed="rId3"/>
              </a:buBlip>
            </a:pPr>
            <a:endParaRPr lang="ru-RU" sz="2400" b="1" dirty="0" smtClean="0">
              <a:solidFill>
                <a:srgbClr val="C00000"/>
              </a:solidFill>
            </a:endParaRPr>
          </a:p>
          <a:p>
            <a:pPr>
              <a:buBlip>
                <a:blip r:embed="rId3"/>
              </a:buBlip>
            </a:pPr>
            <a:r>
              <a:rPr lang="ru-RU" sz="2400" b="1" dirty="0" smtClean="0">
                <a:solidFill>
                  <a:srgbClr val="C00000"/>
                </a:solidFill>
              </a:rPr>
              <a:t>Место для неструктурированных материалов </a:t>
            </a:r>
            <a:r>
              <a:rPr lang="ru-RU" sz="2400" dirty="0" smtClean="0"/>
              <a:t>(песок, вода, опилки, стружка, пенопласт и др.)</a:t>
            </a:r>
            <a:endParaRPr lang="ru-RU" sz="24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вырезанными противолежащими углами 1"/>
          <p:cNvSpPr/>
          <p:nvPr/>
        </p:nvSpPr>
        <p:spPr>
          <a:xfrm>
            <a:off x="1500166" y="1571612"/>
            <a:ext cx="6429420" cy="3085386"/>
          </a:xfrm>
          <a:prstGeom prst="snip2DiagRect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p3d extrusionH="57150">
              <a:bevelT w="38100" h="38100" prst="angle"/>
            </a:sp3d>
          </a:bodyPr>
          <a:lstStyle/>
          <a:p>
            <a:pPr algn="ctr"/>
            <a:r>
              <a:rPr lang="ru-RU" sz="5400" b="1" dirty="0" smtClean="0">
                <a:ln w="28575" cmpd="sng">
                  <a:solidFill>
                    <a:schemeClr val="tx2">
                      <a:lumMod val="90000"/>
                      <a:lumOff val="10000"/>
                    </a:schemeClr>
                  </a:solidFill>
                  <a:prstDash val="solid"/>
                </a:ln>
                <a:blipFill>
                  <a:blip r:embed="rId2"/>
                  <a:tile tx="0" ty="0" sx="100000" sy="100000" flip="none" algn="tl"/>
                </a:blipFill>
              </a:rPr>
              <a:t>Благодарю </a:t>
            </a:r>
          </a:p>
          <a:p>
            <a:pPr algn="ctr"/>
            <a:r>
              <a:rPr lang="ru-RU" sz="5400" b="1" dirty="0" smtClean="0">
                <a:ln w="28575" cmpd="sng">
                  <a:solidFill>
                    <a:schemeClr val="tx2">
                      <a:lumMod val="90000"/>
                      <a:lumOff val="10000"/>
                    </a:schemeClr>
                  </a:solidFill>
                  <a:prstDash val="solid"/>
                </a:ln>
                <a:blipFill>
                  <a:blip r:embed="rId2"/>
                  <a:tile tx="0" ty="0" sx="100000" sy="100000" flip="none" algn="tl"/>
                </a:blipFill>
              </a:rPr>
              <a:t>з</a:t>
            </a:r>
            <a:r>
              <a:rPr lang="ru-RU" sz="5400" b="1" cap="none" spc="0" dirty="0" smtClean="0">
                <a:ln w="28575" cmpd="sng">
                  <a:solidFill>
                    <a:schemeClr val="tx2">
                      <a:lumMod val="90000"/>
                      <a:lumOff val="10000"/>
                    </a:schemeClr>
                  </a:solidFill>
                  <a:prstDash val="solid"/>
                </a:ln>
                <a:blipFill>
                  <a:blip r:embed="rId2"/>
                  <a:tile tx="0" ty="0" sx="100000" sy="100000" flip="none" algn="tl"/>
                </a:blipFill>
                <a:effectLst/>
              </a:rPr>
              <a:t>а </a:t>
            </a:r>
          </a:p>
          <a:p>
            <a:pPr algn="ctr"/>
            <a:r>
              <a:rPr lang="ru-RU" sz="5400" b="1" dirty="0" smtClean="0">
                <a:ln w="28575" cmpd="sng">
                  <a:solidFill>
                    <a:schemeClr val="tx2">
                      <a:lumMod val="90000"/>
                      <a:lumOff val="10000"/>
                    </a:schemeClr>
                  </a:solidFill>
                  <a:prstDash val="solid"/>
                </a:ln>
                <a:blipFill>
                  <a:blip r:embed="rId2"/>
                  <a:tile tx="0" ty="0" sx="100000" sy="100000" flip="none" algn="tl"/>
                </a:blipFill>
              </a:rPr>
              <a:t>внимание!</a:t>
            </a:r>
            <a:endParaRPr lang="ru-RU" sz="5400" b="1" cap="none" spc="0" dirty="0">
              <a:ln w="28575" cmpd="sng">
                <a:solidFill>
                  <a:schemeClr val="tx2">
                    <a:lumMod val="90000"/>
                    <a:lumOff val="10000"/>
                  </a:schemeClr>
                </a:solidFill>
                <a:prstDash val="solid"/>
              </a:ln>
              <a:blipFill>
                <a:blip r:embed="rId2"/>
                <a:tile tx="0" ty="0" sx="100000" sy="100000" flip="none" algn="tl"/>
              </a:blip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Цель 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+mj-lt"/>
              </a:rPr>
              <a:t>расширение знаний педагогов о развитии познавательного интереса и познавательной активности детей дошкольного возраста средствами экспериментальной деятельности</a:t>
            </a:r>
            <a:endParaRPr lang="ru-RU" sz="4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Задачи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ru-RU" dirty="0" smtClean="0">
                <a:latin typeface="+mj-lt"/>
              </a:rPr>
              <a:t>Расширять знания педагогов о значении экспериментирования в развитии детей дошкольного возраста </a:t>
            </a:r>
          </a:p>
          <a:p>
            <a:pPr lvl="0"/>
            <a:r>
              <a:rPr lang="ru-RU" dirty="0" smtClean="0">
                <a:latin typeface="+mj-lt"/>
              </a:rPr>
              <a:t>Формировать представления о правильной организации экспериментирования с ребенком-дошкольником. </a:t>
            </a:r>
          </a:p>
          <a:p>
            <a:r>
              <a:rPr lang="ru-RU" dirty="0" smtClean="0">
                <a:latin typeface="+mj-lt"/>
              </a:rPr>
              <a:t>Уточнить знания педагогов о наполняемости уголков экспериментальной деятельности. </a:t>
            </a:r>
            <a:endParaRPr lang="ru-RU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Результат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+mj-lt"/>
              </a:rPr>
              <a:t>Знание и применение педагогами на практике организации экспериментальной деятельности с детьми дошкольного возраста.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56" y="285728"/>
            <a:ext cx="5753100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Основная задача ДОУ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>
                <a:latin typeface="+mj-lt"/>
              </a:rPr>
              <a:t>поддержать и развить в ребенке </a:t>
            </a:r>
          </a:p>
          <a:p>
            <a:pPr algn="ctr">
              <a:buNone/>
            </a:pPr>
            <a:r>
              <a:rPr lang="ru-RU" sz="4000" dirty="0" smtClean="0">
                <a:solidFill>
                  <a:srgbClr val="C00000"/>
                </a:solidFill>
                <a:latin typeface="+mj-lt"/>
              </a:rPr>
              <a:t>интерес</a:t>
            </a:r>
            <a:r>
              <a:rPr lang="ru-RU" sz="4000" dirty="0" smtClean="0">
                <a:latin typeface="+mj-lt"/>
              </a:rPr>
              <a:t> </a:t>
            </a:r>
          </a:p>
          <a:p>
            <a:pPr algn="ctr">
              <a:buNone/>
            </a:pPr>
            <a:r>
              <a:rPr lang="ru-RU" sz="4000" dirty="0" smtClean="0">
                <a:latin typeface="+mj-lt"/>
              </a:rPr>
              <a:t>к исследованиям, </a:t>
            </a:r>
          </a:p>
          <a:p>
            <a:pPr algn="ctr">
              <a:buNone/>
            </a:pPr>
            <a:r>
              <a:rPr lang="ru-RU" sz="4000" dirty="0" smtClean="0">
                <a:latin typeface="+mj-lt"/>
              </a:rPr>
              <a:t>открытиям, </a:t>
            </a:r>
          </a:p>
          <a:p>
            <a:pPr algn="ctr">
              <a:buNone/>
            </a:pPr>
            <a:r>
              <a:rPr lang="ru-RU" sz="4000" dirty="0" smtClean="0">
                <a:latin typeface="+mj-lt"/>
              </a:rPr>
              <a:t>создать необходимые для этого условия</a:t>
            </a:r>
            <a:br>
              <a:rPr lang="ru-RU" sz="4000" dirty="0" smtClean="0">
                <a:latin typeface="+mj-lt"/>
              </a:rPr>
            </a:br>
            <a:endParaRPr lang="ru-RU" sz="4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8794" y="1928802"/>
            <a:ext cx="485778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rgbClr val="C00000"/>
                </a:solidFill>
                <a:latin typeface="+mj-lt"/>
              </a:rPr>
              <a:t>Н.Н. </a:t>
            </a:r>
            <a:r>
              <a:rPr lang="ru-RU" sz="5400" dirty="0" err="1" smtClean="0">
                <a:solidFill>
                  <a:srgbClr val="C00000"/>
                </a:solidFill>
                <a:latin typeface="+mj-lt"/>
              </a:rPr>
              <a:t>Подъяков</a:t>
            </a:r>
            <a:endParaRPr lang="ru-RU" sz="5400" dirty="0" smtClean="0">
              <a:solidFill>
                <a:srgbClr val="C00000"/>
              </a:solidFill>
              <a:latin typeface="+mj-lt"/>
            </a:endParaRPr>
          </a:p>
          <a:p>
            <a:pPr algn="ctr"/>
            <a:r>
              <a:rPr lang="ru-RU" sz="5400" dirty="0" smtClean="0">
                <a:solidFill>
                  <a:srgbClr val="C00000"/>
                </a:solidFill>
                <a:latin typeface="+mj-lt"/>
              </a:rPr>
              <a:t>Ф.А. Сохин </a:t>
            </a:r>
          </a:p>
          <a:p>
            <a:pPr algn="ctr"/>
            <a:r>
              <a:rPr lang="ru-RU" sz="5400" dirty="0" smtClean="0">
                <a:solidFill>
                  <a:srgbClr val="C00000"/>
                </a:solidFill>
                <a:latin typeface="+mj-lt"/>
              </a:rPr>
              <a:t>С.Н. Николаева</a:t>
            </a:r>
            <a:endParaRPr lang="ru-RU" sz="5400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1071546"/>
            <a:ext cx="6643734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для детей дошкольного возраста экспериментирование, </a:t>
            </a:r>
            <a:r>
              <a:rPr lang="ru-RU" sz="4000" b="1" dirty="0" smtClean="0">
                <a:solidFill>
                  <a:srgbClr val="C00000"/>
                </a:solidFill>
              </a:rPr>
              <a:t>наравне с игрой </a:t>
            </a:r>
            <a:r>
              <a:rPr lang="ru-RU" sz="4000" b="1" dirty="0" smtClean="0"/>
              <a:t>является </a:t>
            </a:r>
          </a:p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ведущим видом деятельности.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 rot="21187796">
            <a:off x="0" y="596900"/>
            <a:ext cx="4159250" cy="114300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Последовательность детского экспериментирования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6492" y="2114532"/>
            <a:ext cx="3906891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i="1" dirty="0" smtClean="0"/>
              <a:t>выдвижение гипотезы, </a:t>
            </a:r>
          </a:p>
          <a:p>
            <a:pPr>
              <a:buFont typeface="Arial" pitchFamily="34" charset="0"/>
              <a:buChar char="•"/>
            </a:pPr>
            <a:r>
              <a:rPr lang="ru-RU" sz="2800" i="1" dirty="0" smtClean="0"/>
              <a:t>проверка предположения,</a:t>
            </a:r>
          </a:p>
          <a:p>
            <a:pPr>
              <a:buFont typeface="Arial" pitchFamily="34" charset="0"/>
              <a:buChar char="•"/>
            </a:pPr>
            <a:r>
              <a:rPr lang="ru-RU" sz="2800" i="1" dirty="0" err="1" smtClean="0"/>
              <a:t>целеполагание</a:t>
            </a:r>
            <a:r>
              <a:rPr lang="ru-RU" sz="2800" i="1" dirty="0" smtClean="0"/>
              <a:t>,</a:t>
            </a:r>
          </a:p>
          <a:p>
            <a:pPr>
              <a:buFont typeface="Arial" pitchFamily="34" charset="0"/>
              <a:buChar char="•"/>
            </a:pPr>
            <a:r>
              <a:rPr lang="ru-RU" sz="2800" i="1" dirty="0" smtClean="0"/>
              <a:t>проблемная ситуация,</a:t>
            </a:r>
          </a:p>
          <a:p>
            <a:pPr>
              <a:buFont typeface="Arial" pitchFamily="34" charset="0"/>
              <a:buChar char="•"/>
            </a:pPr>
            <a:r>
              <a:rPr lang="ru-RU" sz="2800" i="1" dirty="0" smtClean="0"/>
              <a:t>формулировка вывода, </a:t>
            </a:r>
          </a:p>
          <a:p>
            <a:pPr>
              <a:buFont typeface="Arial" pitchFamily="34" charset="0"/>
              <a:buChar char="•"/>
            </a:pPr>
            <a:r>
              <a:rPr lang="ru-RU" sz="2800" i="1" dirty="0" smtClean="0"/>
              <a:t>новая гипотеза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143504" y="642918"/>
            <a:ext cx="364333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b="1" i="1" dirty="0" smtClean="0">
                <a:solidFill>
                  <a:srgbClr val="C00000"/>
                </a:solidFill>
              </a:rPr>
              <a:t>проблемная ситуация</a:t>
            </a:r>
          </a:p>
          <a:p>
            <a:pPr>
              <a:buFont typeface="Arial" pitchFamily="34" charset="0"/>
              <a:buChar char="•"/>
            </a:pPr>
            <a:r>
              <a:rPr lang="ru-RU" sz="2800" b="1" i="1" dirty="0" err="1" smtClean="0">
                <a:solidFill>
                  <a:srgbClr val="C00000"/>
                </a:solidFill>
              </a:rPr>
              <a:t>Целеполагание</a:t>
            </a:r>
            <a:endParaRPr lang="ru-RU" sz="2800" b="1" i="1" dirty="0" smtClean="0">
              <a:solidFill>
                <a:srgbClr val="C0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2800" b="1" i="1" dirty="0" smtClean="0">
                <a:solidFill>
                  <a:srgbClr val="C00000"/>
                </a:solidFill>
              </a:rPr>
              <a:t>Выдвижение гипотезы</a:t>
            </a:r>
          </a:p>
          <a:p>
            <a:pPr>
              <a:buFont typeface="Arial" pitchFamily="34" charset="0"/>
              <a:buChar char="•"/>
            </a:pPr>
            <a:r>
              <a:rPr lang="ru-RU" sz="2800" b="1" i="1" dirty="0" smtClean="0">
                <a:solidFill>
                  <a:srgbClr val="C00000"/>
                </a:solidFill>
              </a:rPr>
              <a:t>Проверка предположения</a:t>
            </a:r>
          </a:p>
          <a:p>
            <a:pPr>
              <a:buFont typeface="Arial" pitchFamily="34" charset="0"/>
              <a:buChar char="•"/>
            </a:pPr>
            <a:r>
              <a:rPr lang="ru-RU" sz="2800" b="1" i="1" dirty="0" smtClean="0">
                <a:solidFill>
                  <a:srgbClr val="C00000"/>
                </a:solidFill>
              </a:rPr>
              <a:t>Формулирование выводов</a:t>
            </a:r>
          </a:p>
          <a:p>
            <a:pPr>
              <a:buFont typeface="Arial" pitchFamily="34" charset="0"/>
              <a:buChar char="•"/>
            </a:pPr>
            <a:r>
              <a:rPr lang="ru-RU" sz="2800" b="1" i="1" dirty="0" smtClean="0">
                <a:solidFill>
                  <a:srgbClr val="C00000"/>
                </a:solidFill>
              </a:rPr>
              <a:t>Новая гипотеза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S010362645">
  <a:themeElements>
    <a:clrScheme name="Calligraphy">
      <a:dk1>
        <a:sysClr val="windowText" lastClr="000000"/>
      </a:dk1>
      <a:lt1>
        <a:sysClr val="window" lastClr="FFFFFF"/>
      </a:lt1>
      <a:dk2>
        <a:srgbClr val="411401"/>
      </a:dk2>
      <a:lt2>
        <a:srgbClr val="FFE6E6"/>
      </a:lt2>
      <a:accent1>
        <a:srgbClr val="A24A48"/>
      </a:accent1>
      <a:accent2>
        <a:srgbClr val="B2935C"/>
      </a:accent2>
      <a:accent3>
        <a:srgbClr val="6A9A9A"/>
      </a:accent3>
      <a:accent4>
        <a:srgbClr val="B2B787"/>
      </a:accent4>
      <a:accent5>
        <a:srgbClr val="91644B"/>
      </a:accent5>
      <a:accent6>
        <a:srgbClr val="654A76"/>
      </a:accent6>
      <a:hlink>
        <a:srgbClr val="00A800"/>
      </a:hlink>
      <a:folHlink>
        <a:srgbClr val="FF00F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E102481-9430-4464-8195-A8DD2AD0132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TS010362645</Template>
  <TotalTime>0</TotalTime>
  <Words>243</Words>
  <Application>Microsoft Office PowerPoint</Application>
  <PresentationFormat>Экран (4:3)</PresentationFormat>
  <Paragraphs>54</Paragraphs>
  <Slides>13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TS010362645</vt:lpstr>
      <vt:lpstr>Уголок  экспериментирования</vt:lpstr>
      <vt:lpstr>Цель </vt:lpstr>
      <vt:lpstr>Задачи</vt:lpstr>
      <vt:lpstr>Результат</vt:lpstr>
      <vt:lpstr>Слайд 5</vt:lpstr>
      <vt:lpstr>Основная задача ДОУ</vt:lpstr>
      <vt:lpstr>Слайд 7</vt:lpstr>
      <vt:lpstr>Слайд 8</vt:lpstr>
      <vt:lpstr>Последовательность детского экспериментирования</vt:lpstr>
      <vt:lpstr>Слайд 10</vt:lpstr>
      <vt:lpstr>Задачи уголка экспериментирования</vt:lpstr>
      <vt:lpstr>В уголке экспериментирования</vt:lpstr>
      <vt:lpstr>Слайд 13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2014-09-11T17:43:04Z</dcterms:created>
  <dcterms:modified xsi:type="dcterms:W3CDTF">2014-09-12T18:42:17Z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TC103626459990</vt:lpwstr>
  </property>
</Properties>
</file>