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0" r:id="rId8"/>
    <p:sldId id="267" r:id="rId9"/>
    <p:sldId id="263" r:id="rId10"/>
    <p:sldId id="268" r:id="rId11"/>
    <p:sldId id="261" r:id="rId12"/>
    <p:sldId id="269" r:id="rId13"/>
    <p:sldId id="262" r:id="rId14"/>
    <p:sldId id="273" r:id="rId15"/>
    <p:sldId id="272" r:id="rId16"/>
    <p:sldId id="270" r:id="rId17"/>
    <p:sldId id="271" r:id="rId18"/>
    <p:sldId id="26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903A-AC37-4476-BC58-40D7F4B72BF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20AF8-AD68-4CC4-9175-E148477CF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1.jpg" TargetMode="External"/><Relationship Id="rId3" Type="http://schemas.openxmlformats.org/officeDocument/2006/relationships/hyperlink" Target="2Fprezentacii_3.jpg" TargetMode="External"/><Relationship Id="rId7" Type="http://schemas.openxmlformats.org/officeDocument/2006/relationships/hyperlink" Target="http://www.tvoyrebenok.ru/fon-dlya-prezentacii-vozdushnye-sharik.shtml" TargetMode="External"/><Relationship Id="rId2" Type="http://schemas.openxmlformats.org/officeDocument/2006/relationships/hyperlink" Target="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voyrebenok.ru/zelenyj-fon-dlya-prezentacii.shtml" TargetMode="External"/><Relationship Id="rId5" Type="http://schemas.openxmlformats.org/officeDocument/2006/relationships/hyperlink" Target="http://www.tvoyrebenok.ru/fony-dlya-prezentacij-chelovek.shtml" TargetMode="External"/><Relationship Id="rId4" Type="http://schemas.openxmlformats.org/officeDocument/2006/relationships/hyperlink" Target="http://kurspresent.ru/category/fon-dlja-prezentacii" TargetMode="External"/><Relationship Id="rId9" Type="http://schemas.openxmlformats.org/officeDocument/2006/relationships/hyperlink" Target="71014730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3"/>
            <a:ext cx="8356627" cy="653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1214423"/>
            <a:ext cx="5143536" cy="23860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Виды образовательных</a:t>
            </a:r>
            <a:b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результатов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3886200"/>
            <a:ext cx="6000792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Старший воспитатель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Туманова 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Екатерина Леонидовна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429652" y="5786454"/>
            <a:ext cx="500066" cy="571504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358214" y="5929330"/>
            <a:ext cx="571504" cy="613812"/>
          </a:xfrm>
          <a:prstGeom prst="actionButtonForwardNext">
            <a:avLst/>
          </a:prstGeom>
          <a:solidFill>
            <a:srgbClr val="99CC00"/>
          </a:solidFill>
          <a:ln>
            <a:solidFill>
              <a:srgbClr val="99CC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1285860"/>
            <a:ext cx="55935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Constantia" pitchFamily="18" charset="0"/>
              </a:rPr>
              <a:t>Как проверить </a:t>
            </a:r>
            <a:r>
              <a:rPr lang="ru-RU" sz="4000" b="1" dirty="0" smtClean="0">
                <a:solidFill>
                  <a:srgbClr val="FF0000"/>
                </a:solidFill>
                <a:latin typeface="Constantia" pitchFamily="18" charset="0"/>
              </a:rPr>
              <a:t>опыт</a:t>
            </a:r>
            <a:r>
              <a:rPr lang="ru-RU" sz="4000" b="1" dirty="0" smtClean="0">
                <a:latin typeface="Constantia" pitchFamily="18" charset="0"/>
              </a:rPr>
              <a:t>?</a:t>
            </a:r>
            <a:endParaRPr lang="ru-RU" sz="4000" b="1" dirty="0"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4143380"/>
            <a:ext cx="67866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контроль календарно – тематических планов – кто из детей зафиксирован и в каком мероприятии)</a:t>
            </a: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285992"/>
            <a:ext cx="72866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Comic Sans MS" pitchFamily="66" charset="0"/>
              </a:rPr>
              <a:t>- это событие, которое у человека было хотя бы один раз. Чем больше ситуаций жизненного опыта, тем больше выбор у ребёнка.</a:t>
            </a:r>
            <a:endParaRPr lang="ru-RU" sz="2800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7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357422" y="1142984"/>
            <a:ext cx="6273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Arial Black" pitchFamily="34" charset="0"/>
              </a:rPr>
              <a:t>ц</a:t>
            </a:r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  <a:t>енностные установки</a:t>
            </a:r>
            <a:endParaRPr lang="ru-RU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857224" y="1142984"/>
            <a:ext cx="1428760" cy="857256"/>
          </a:xfrm>
          <a:prstGeom prst="rightArrow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Arial Black" pitchFamily="34" charset="0"/>
              </a:rPr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2500306"/>
            <a:ext cx="4857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</a:rPr>
              <a:t>Включают информированность и практический опыт.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5852" y="3357562"/>
            <a:ext cx="28119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err="1" smtClean="0">
                <a:solidFill>
                  <a:srgbClr val="FF0000"/>
                </a:solidFill>
                <a:latin typeface="Comic Sans MS" pitchFamily="66" charset="0"/>
              </a:rPr>
              <a:t>ЗУН+опыт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215338" y="5786454"/>
            <a:ext cx="642910" cy="500066"/>
          </a:xfrm>
          <a:prstGeom prst="actionButtonForwardNex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358214" y="6000768"/>
            <a:ext cx="571504" cy="642918"/>
          </a:xfrm>
          <a:prstGeom prst="actionButtonForwardNext">
            <a:avLst/>
          </a:prstGeom>
          <a:solidFill>
            <a:srgbClr val="99CC00"/>
          </a:solidFill>
          <a:ln>
            <a:solidFill>
              <a:srgbClr val="99CC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3" y="785794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Constantia" pitchFamily="18" charset="0"/>
              </a:rPr>
              <a:t>Как проверить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Constantia" pitchFamily="18" charset="0"/>
              </a:rPr>
              <a:t>      ценностные установки</a:t>
            </a:r>
            <a:r>
              <a:rPr lang="ru-RU" sz="3600" b="1" dirty="0" smtClean="0">
                <a:latin typeface="Constantia" pitchFamily="18" charset="0"/>
              </a:rPr>
              <a:t>?</a:t>
            </a:r>
            <a:endParaRPr lang="ru-RU" sz="3600" b="1" dirty="0"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2357430"/>
            <a:ext cx="6632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Comic Sans MS" pitchFamily="66" charset="0"/>
              </a:rPr>
              <a:t>- отдельно не формируются</a:t>
            </a:r>
            <a:endParaRPr lang="ru-RU" sz="3200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3286124"/>
            <a:ext cx="5500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(анкетирование, собеседование, наблюдение, интервьюирование)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71736" y="1214422"/>
            <a:ext cx="40190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компетенции</a:t>
            </a:r>
            <a:endParaRPr lang="ru-RU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1214414" y="1000108"/>
            <a:ext cx="1214446" cy="100013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 Black" pitchFamily="34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4547" y="2357430"/>
            <a:ext cx="6715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rgbClr val="002060"/>
                </a:solidFill>
                <a:latin typeface="Comic Sans MS" pitchFamily="66" charset="0"/>
              </a:rPr>
              <a:t>Актуализированная в образовательной деятельности  система ценностей, знаний, умений и навыков, способные адекватно воплощаться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28926" y="2500306"/>
            <a:ext cx="5572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Comic Sans MS" pitchFamily="66" charset="0"/>
              </a:rPr>
              <a:t>в деятельности человека при решении возникающих проблем</a:t>
            </a: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58214" y="6000768"/>
            <a:ext cx="613788" cy="642942"/>
          </a:xfrm>
          <a:prstGeom prst="actionButtonForwardNext">
            <a:avLst/>
          </a:prstGeom>
          <a:solidFill>
            <a:srgbClr val="FFFF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286776" y="6000768"/>
            <a:ext cx="571504" cy="571504"/>
          </a:xfrm>
          <a:prstGeom prst="actionButtonForwardNext">
            <a:avLst/>
          </a:prstGeom>
          <a:solidFill>
            <a:srgbClr val="99CC00"/>
          </a:solidFill>
          <a:ln>
            <a:solidFill>
              <a:srgbClr val="99CC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928670"/>
            <a:ext cx="8216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onstantia" pitchFamily="18" charset="0"/>
              </a:rPr>
              <a:t>Как проверить 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Constantia" pitchFamily="18" charset="0"/>
              </a:rPr>
              <a:t>               компетенции</a:t>
            </a:r>
            <a:r>
              <a:rPr lang="ru-RU" sz="4000" b="1" dirty="0" smtClean="0">
                <a:latin typeface="Constantia" pitchFamily="18" charset="0"/>
              </a:rPr>
              <a:t>?</a:t>
            </a:r>
            <a:endParaRPr lang="ru-RU" sz="4000" b="1" dirty="0"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428868"/>
            <a:ext cx="7000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Comic Sans MS" pitchFamily="66" charset="0"/>
              </a:rPr>
              <a:t>- применение воспитанником ЗУН за пределами образовательной программы.</a:t>
            </a:r>
            <a:endParaRPr lang="ru-RU" sz="3200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4357694"/>
            <a:ext cx="35125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(не проверяемо 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в детском саду)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3734" y="0"/>
            <a:ext cx="919773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28596" y="1571612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Классификация образовательных результатов по психологическому уровню</a:t>
            </a:r>
            <a:endParaRPr lang="ru-RU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643182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Знание   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-       узнавание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143248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Знание</a:t>
            </a:r>
            <a:r>
              <a:rPr lang="ru-RU" dirty="0" smtClean="0"/>
              <a:t>    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-       воспроизведение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364331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Знание </a:t>
            </a: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-       понимание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4071942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Знание </a:t>
            </a: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-       применение </a:t>
            </a:r>
            <a:r>
              <a:rPr lang="ru-RU" dirty="0" smtClean="0">
                <a:solidFill>
                  <a:srgbClr val="006600"/>
                </a:solidFill>
                <a:latin typeface="Arial Black" pitchFamily="34" charset="0"/>
              </a:rPr>
              <a:t>(близко к умениям)</a:t>
            </a:r>
            <a:endParaRPr lang="ru-RU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572008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Знание</a:t>
            </a:r>
            <a:r>
              <a:rPr lang="ru-RU" dirty="0" smtClean="0"/>
              <a:t>    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-       автоматические действия </a:t>
            </a:r>
            <a:r>
              <a:rPr lang="ru-RU" dirty="0" smtClean="0">
                <a:solidFill>
                  <a:srgbClr val="006600"/>
                </a:solidFill>
                <a:latin typeface="Arial Black" pitchFamily="34" charset="0"/>
              </a:rPr>
              <a:t>(близко к навыкам)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      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100" y="5072074"/>
            <a:ext cx="8272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Знания </a:t>
            </a: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-       отношение и знание – потребность </a:t>
            </a: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                       </a:t>
            </a:r>
            <a:r>
              <a:rPr lang="ru-RU" dirty="0" smtClean="0">
                <a:solidFill>
                  <a:srgbClr val="006600"/>
                </a:solidFill>
                <a:latin typeface="Arial Black" pitchFamily="34" charset="0"/>
              </a:rPr>
              <a:t>(близко </a:t>
            </a:r>
            <a:r>
              <a:rPr lang="ru-RU" dirty="0" smtClean="0">
                <a:solidFill>
                  <a:srgbClr val="006600"/>
                </a:solidFill>
                <a:latin typeface="Arial Black" pitchFamily="34" charset="0"/>
              </a:rPr>
              <a:t>   к     </a:t>
            </a:r>
            <a:r>
              <a:rPr lang="ru-RU" dirty="0" smtClean="0">
                <a:solidFill>
                  <a:srgbClr val="006600"/>
                </a:solidFill>
                <a:latin typeface="Arial Black" pitchFamily="34" charset="0"/>
              </a:rPr>
              <a:t>ценностным установкам)</a:t>
            </a:r>
            <a:endParaRPr lang="ru-RU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500066" cy="571504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600"/>
                            </p:stCondLst>
                            <p:childTnLst>
                              <p:par>
                                <p:cTn id="2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100"/>
                            </p:stCondLst>
                            <p:childTnLst>
                              <p:par>
                                <p:cTn id="2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300"/>
                            </p:stCondLst>
                            <p:childTnLst>
                              <p:par>
                                <p:cTn id="3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9700"/>
                            </p:stCondLst>
                            <p:childTnLst>
                              <p:par>
                                <p:cTn id="38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4100"/>
                            </p:stCondLst>
                            <p:childTnLst>
                              <p:par>
                                <p:cTn id="44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143075" y="357166"/>
            <a:ext cx="678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Требования к результатам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4942" y="1571612"/>
            <a:ext cx="3078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Comic Sans MS" pitchFamily="66" charset="0"/>
              </a:rPr>
              <a:t>однозначность</a:t>
            </a:r>
            <a:endParaRPr lang="ru-RU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80" y="2428868"/>
            <a:ext cx="2781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Comic Sans MS" pitchFamily="66" charset="0"/>
              </a:rPr>
              <a:t>конкретность</a:t>
            </a:r>
            <a:endParaRPr lang="ru-RU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3214686"/>
            <a:ext cx="31037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Comic Sans MS" pitchFamily="66" charset="0"/>
              </a:rPr>
              <a:t>завершенность</a:t>
            </a:r>
            <a:endParaRPr lang="ru-RU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4000504"/>
            <a:ext cx="3643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7030A0"/>
                </a:solidFill>
                <a:latin typeface="Comic Sans MS" pitchFamily="66" charset="0"/>
              </a:rPr>
              <a:t>диагностичность</a:t>
            </a:r>
            <a:endParaRPr lang="ru-RU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478632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Comic Sans MS" pitchFamily="66" charset="0"/>
              </a:rPr>
              <a:t>прозрачность</a:t>
            </a:r>
            <a:endParaRPr lang="ru-RU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58214" y="6072206"/>
            <a:ext cx="571504" cy="500066"/>
          </a:xfrm>
          <a:prstGeom prst="actionButtonForwardNext">
            <a:avLst/>
          </a:prstGeom>
          <a:solidFill>
            <a:srgbClr val="99CC0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357159" y="3857628"/>
            <a:ext cx="8501121" cy="1015663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Благодарю за внимание!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69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http://images.yandex.ru/yandsearch?source=wiz.</a:t>
            </a:r>
            <a:r>
              <a:rPr lang="en-US" dirty="0" smtClean="0">
                <a:hlinkClick r:id="rId2" action="ppaction://hlinkfile"/>
              </a:rPr>
              <a:t>jpg</a:t>
            </a:r>
            <a:r>
              <a:rPr lang="ru-RU" dirty="0" smtClean="0"/>
              <a:t> гномик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928670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http://images.yandex.ru/yandsearch?source=wiz</a:t>
            </a:r>
            <a:r>
              <a:rPr lang="en-US" dirty="0" smtClean="0">
                <a:hlinkClick r:id="rId3" action="ppaction://hlinkfile"/>
              </a:rPr>
              <a:t>2Fprezentacii_3.jpg</a:t>
            </a:r>
            <a:r>
              <a:rPr lang="ru-RU" dirty="0" smtClean="0"/>
              <a:t> мужчина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857364"/>
            <a:ext cx="635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http://kurspresent.ru/category/fon-dlja-prezentacii</a:t>
            </a:r>
            <a:r>
              <a:rPr lang="ru-RU" dirty="0" smtClean="0"/>
              <a:t> листочки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428868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http://www.tvoyrebenok.ru/fony-dlya-prezentacij-chelovek.shtml</a:t>
            </a:r>
            <a:r>
              <a:rPr lang="ru-RU" dirty="0" smtClean="0"/>
              <a:t> человек со стрелками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3105835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http://www.tvoyrebenok.ru/zelenyj-fon-dlya-prezentacii.shtml</a:t>
            </a:r>
            <a:r>
              <a:rPr lang="ru-RU" dirty="0" smtClean="0"/>
              <a:t> зелень сбоку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3786190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http://www.tvoyrebenok.ru/fon-dlya-prezentacii-vozdushnye-sharik.shtml</a:t>
            </a:r>
            <a:r>
              <a:rPr lang="ru-RU" dirty="0" smtClean="0"/>
              <a:t> шары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4357694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http://images.yandex.ru/yandsearch?source=wiz&amp;fp=</a:t>
            </a:r>
            <a:r>
              <a:rPr lang="en-US" dirty="0" smtClean="0">
                <a:hlinkClick r:id="rId8" action="ppaction://hlinkfile"/>
              </a:rPr>
              <a:t>1.jpg</a:t>
            </a:r>
            <a:r>
              <a:rPr lang="ru-RU" dirty="0" smtClean="0"/>
              <a:t> дети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4857760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http://images.yandex.ru/yandsearch?source=wiz&amp;fp=2&amp;uinfo=ww-1084-wh-608-fw-859-fh-448-pd-1&amp;p=2&amp;text=-</a:t>
            </a:r>
            <a:r>
              <a:rPr lang="en-US" dirty="0" smtClean="0">
                <a:hlinkClick r:id="rId9" action="ppaction://hlinkfile"/>
              </a:rPr>
              <a:t>71014730.jpg</a:t>
            </a:r>
            <a:r>
              <a:rPr lang="ru-RU" dirty="0" smtClean="0"/>
              <a:t> домики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3817" cy="649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71604" y="1428736"/>
            <a:ext cx="18710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знания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3570" y="3214686"/>
            <a:ext cx="1681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умения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4357694"/>
            <a:ext cx="1712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навыки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57884" y="1785926"/>
            <a:ext cx="1172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опыт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2571744"/>
            <a:ext cx="29289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>ц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енностные установки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3504" y="4500570"/>
            <a:ext cx="3084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компетенции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29652" y="6072206"/>
            <a:ext cx="500066" cy="470936"/>
          </a:xfrm>
          <a:prstGeom prst="actionButtonForwardNex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8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286116" y="1857364"/>
            <a:ext cx="3143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знания</a:t>
            </a:r>
            <a:endParaRPr lang="ru-RU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3108" y="2571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2143108" y="1785926"/>
            <a:ext cx="1214446" cy="857256"/>
          </a:xfrm>
          <a:prstGeom prst="rightArrow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 Black" pitchFamily="34" charset="0"/>
              </a:rPr>
              <a:t>1</a:t>
            </a:r>
            <a:endParaRPr lang="ru-RU" sz="32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3000372"/>
            <a:ext cx="67151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Наиболее поверхностный уровень усвоения информации, который предполагает усвоения определенной суммы фактов, правил, формул, дат, определений и пр.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71670" y="3643314"/>
            <a:ext cx="4742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информированность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429652" y="6072206"/>
            <a:ext cx="714348" cy="613812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15338" y="5929330"/>
            <a:ext cx="685226" cy="642918"/>
          </a:xfrm>
          <a:prstGeom prst="actionButtonForwardNext">
            <a:avLst/>
          </a:prstGeom>
          <a:solidFill>
            <a:srgbClr val="99CC00"/>
          </a:solidFill>
          <a:ln>
            <a:solidFill>
              <a:srgbClr val="99CC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034" y="1428736"/>
            <a:ext cx="6715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onstantia" pitchFamily="18" charset="0"/>
              </a:rPr>
              <a:t>Как проверить </a:t>
            </a:r>
            <a:r>
              <a:rPr lang="ru-RU" sz="4000" b="1" dirty="0" smtClean="0">
                <a:solidFill>
                  <a:srgbClr val="FF0000"/>
                </a:solidFill>
                <a:latin typeface="Constantia" pitchFamily="18" charset="0"/>
              </a:rPr>
              <a:t>знания</a:t>
            </a:r>
            <a:r>
              <a:rPr lang="ru-RU" sz="4000" b="1" dirty="0" smtClean="0">
                <a:latin typeface="Constantia" pitchFamily="18" charset="0"/>
              </a:rPr>
              <a:t>?</a:t>
            </a:r>
            <a:endParaRPr lang="ru-RU" sz="4000" b="1" dirty="0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2643182"/>
            <a:ext cx="2454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Comic Sans MS" pitchFamily="66" charset="0"/>
              </a:rPr>
              <a:t>- расскажи</a:t>
            </a:r>
            <a:endParaRPr lang="ru-RU" sz="3200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3643314"/>
            <a:ext cx="3455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Comic Sans MS" pitchFamily="66" charset="0"/>
              </a:rPr>
              <a:t>- воспроизведи</a:t>
            </a:r>
            <a:endParaRPr lang="ru-RU" sz="3200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9" y="4643446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(в беседе, песне, диалоге и т.д.)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428992" y="928670"/>
            <a:ext cx="2321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>умения</a:t>
            </a:r>
            <a:endParaRPr lang="ru-RU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714480" y="785794"/>
            <a:ext cx="1357322" cy="1000132"/>
          </a:xfrm>
          <a:prstGeom prst="rightArrow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 Black" pitchFamily="34" charset="0"/>
              </a:rPr>
              <a:t>2</a:t>
            </a:r>
            <a:endParaRPr lang="ru-RU" sz="32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1" y="2214554"/>
            <a:ext cx="56436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Comic Sans MS" pitchFamily="66" charset="0"/>
              </a:rPr>
              <a:t>Более глубокий уровень усвоения информации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14546" y="2428868"/>
            <a:ext cx="50720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Comic Sans MS" pitchFamily="66" charset="0"/>
              </a:rPr>
              <a:t>сочетание информации и действия</a:t>
            </a:r>
            <a:r>
              <a:rPr lang="ru-RU" dirty="0"/>
              <a:t>.</a:t>
            </a: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215338" y="5857892"/>
            <a:ext cx="714380" cy="613788"/>
          </a:xfrm>
          <a:prstGeom prst="actionButtonForwardNex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143900" y="6143644"/>
            <a:ext cx="45719" cy="4571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072462" y="6072206"/>
            <a:ext cx="756664" cy="571504"/>
          </a:xfrm>
          <a:prstGeom prst="actionButtonForwardNext">
            <a:avLst/>
          </a:prstGeom>
          <a:solidFill>
            <a:srgbClr val="99CC00"/>
          </a:solidFill>
          <a:ln>
            <a:solidFill>
              <a:srgbClr val="99CC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0034" y="1357298"/>
            <a:ext cx="671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onstantia" pitchFamily="18" charset="0"/>
              </a:rPr>
              <a:t>Как проверить </a:t>
            </a:r>
            <a:r>
              <a:rPr lang="ru-RU" sz="4000" b="1" dirty="0" smtClean="0">
                <a:solidFill>
                  <a:srgbClr val="FF0000"/>
                </a:solidFill>
                <a:latin typeface="Constantia" pitchFamily="18" charset="0"/>
              </a:rPr>
              <a:t>умения</a:t>
            </a:r>
            <a:r>
              <a:rPr lang="ru-RU" sz="4000" b="1" dirty="0" smtClean="0">
                <a:latin typeface="Constantia" pitchFamily="18" charset="0"/>
              </a:rPr>
              <a:t>?</a:t>
            </a:r>
            <a:endParaRPr lang="ru-RU" sz="4000" b="1" dirty="0">
              <a:latin typeface="Constant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2786058"/>
            <a:ext cx="3709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Comic Sans MS" pitchFamily="66" charset="0"/>
              </a:rPr>
              <a:t>- </a:t>
            </a:r>
            <a:r>
              <a:rPr lang="ru-RU" sz="3200" b="1" dirty="0" smtClean="0">
                <a:solidFill>
                  <a:srgbClr val="006600"/>
                </a:solidFill>
                <a:latin typeface="Comic Sans MS" pitchFamily="66" charset="0"/>
              </a:rPr>
              <a:t> в</a:t>
            </a:r>
            <a:r>
              <a:rPr lang="ru-RU" sz="3200" b="1" dirty="0" smtClean="0">
                <a:solidFill>
                  <a:srgbClr val="006600"/>
                </a:solidFill>
                <a:latin typeface="Comic Sans MS" pitchFamily="66" charset="0"/>
              </a:rPr>
              <a:t> наблюдении</a:t>
            </a:r>
            <a:endParaRPr lang="ru-RU" sz="3200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3929066"/>
            <a:ext cx="7380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(при практическом выполнении)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362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85786" y="2643182"/>
            <a:ext cx="39290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Comic Sans MS" pitchFamily="66" charset="0"/>
              </a:rPr>
              <a:t>Достигается путем многократного повторения действий</a:t>
            </a:r>
            <a:r>
              <a:rPr lang="ru-RU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57356" y="1285860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  <a:t>навыки</a:t>
            </a:r>
            <a:endParaRPr lang="ru-RU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42910" y="1214422"/>
            <a:ext cx="1143008" cy="785818"/>
          </a:xfrm>
          <a:prstGeom prst="rightArrow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3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3000372"/>
            <a:ext cx="4214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Comic Sans MS" pitchFamily="66" charset="0"/>
              </a:rPr>
              <a:t>Умения, доведенные до автоматизма</a:t>
            </a: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143900" y="6000768"/>
            <a:ext cx="785818" cy="542350"/>
          </a:xfrm>
          <a:prstGeom prst="actionButtonForwardNex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95845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215338" y="5929330"/>
            <a:ext cx="714380" cy="500066"/>
          </a:xfrm>
          <a:prstGeom prst="actionButtonForwardNext">
            <a:avLst/>
          </a:prstGeom>
          <a:solidFill>
            <a:srgbClr val="99CC00"/>
          </a:solidFill>
          <a:ln>
            <a:solidFill>
              <a:srgbClr val="99CC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1714488"/>
            <a:ext cx="589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Constantia" pitchFamily="18" charset="0"/>
              </a:rPr>
              <a:t>Как проверить </a:t>
            </a:r>
            <a:r>
              <a:rPr lang="ru-RU" sz="4000" b="1" dirty="0" smtClean="0">
                <a:solidFill>
                  <a:srgbClr val="FF0000"/>
                </a:solidFill>
                <a:latin typeface="Constantia" pitchFamily="18" charset="0"/>
              </a:rPr>
              <a:t>навык</a:t>
            </a:r>
            <a:r>
              <a:rPr lang="ru-RU" sz="4000" b="1" dirty="0" smtClean="0">
                <a:latin typeface="Constantia" pitchFamily="18" charset="0"/>
              </a:rPr>
              <a:t>?</a:t>
            </a:r>
            <a:endParaRPr lang="ru-RU" sz="4000" b="1" dirty="0"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2428868"/>
            <a:ext cx="52149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Comic Sans MS" pitchFamily="66" charset="0"/>
              </a:rPr>
              <a:t>- в отличие от умения, ребёнок делает быстрее, качественнее, самостоятельнее.</a:t>
            </a:r>
            <a:endParaRPr lang="ru-RU" sz="3200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4643446"/>
            <a:ext cx="2988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(наблюдение)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0"/>
            <a:ext cx="9286908" cy="685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786182" y="928670"/>
            <a:ext cx="1595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>опыт</a:t>
            </a:r>
            <a:endParaRPr lang="ru-RU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357422" y="857232"/>
            <a:ext cx="1285884" cy="857256"/>
          </a:xfrm>
          <a:prstGeom prst="rightArrow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 Black" pitchFamily="34" charset="0"/>
              </a:rPr>
              <a:t>4</a:t>
            </a:r>
            <a:endParaRPr lang="ru-RU" sz="32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042" y="2928934"/>
            <a:ext cx="60007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</a:rPr>
              <a:t>Итог взаимодействия человека с объективным миром.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14546" y="3071810"/>
            <a:ext cx="4429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Чем он больше, тем лучше.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429652" y="6143644"/>
            <a:ext cx="500066" cy="500066"/>
          </a:xfrm>
          <a:prstGeom prst="actionButtonForwardNex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347</Words>
  <Application>Microsoft Office PowerPoint</Application>
  <PresentationFormat>Экран (4:3)</PresentationFormat>
  <Paragraphs>79</Paragraphs>
  <Slides>18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Виды образовательных результатов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образовательных результатов</dc:title>
  <dc:creator>Admin</dc:creator>
  <cp:lastModifiedBy>Admin</cp:lastModifiedBy>
  <cp:revision>35</cp:revision>
  <dcterms:created xsi:type="dcterms:W3CDTF">2014-03-21T15:39:28Z</dcterms:created>
  <dcterms:modified xsi:type="dcterms:W3CDTF">2014-03-24T15:09:02Z</dcterms:modified>
</cp:coreProperties>
</file>